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sldIdLst>
    <p:sldId id="256" r:id="rId2"/>
    <p:sldId id="257" r:id="rId3"/>
    <p:sldId id="260" r:id="rId4"/>
    <p:sldId id="261" r:id="rId5"/>
    <p:sldId id="258"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0" d="100"/>
          <a:sy n="60" d="100"/>
        </p:scale>
        <p:origin x="10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12/15/2024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349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252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1445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96183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761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12/15/2024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807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717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563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52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8770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429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t>12/15/2024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4923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12/15/2024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7055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3EAD5CE-B24A-2087-6831-313698D159B2}"/>
              </a:ext>
            </a:extLst>
          </p:cNvPr>
          <p:cNvPicPr>
            <a:picLocks noChangeAspect="1"/>
          </p:cNvPicPr>
          <p:nvPr/>
        </p:nvPicPr>
        <p:blipFill>
          <a:blip r:embed="rId2"/>
          <a:stretch>
            <a:fillRect/>
          </a:stretch>
        </p:blipFill>
        <p:spPr>
          <a:xfrm>
            <a:off x="0" y="0"/>
            <a:ext cx="11967411" cy="6858000"/>
          </a:xfrm>
          <a:prstGeom prst="rect">
            <a:avLst/>
          </a:prstGeom>
          <a:solidFill>
            <a:schemeClr val="accent2"/>
          </a:solidFill>
        </p:spPr>
      </p:pic>
      <p:sp>
        <p:nvSpPr>
          <p:cNvPr id="2" name="Título 1">
            <a:extLst>
              <a:ext uri="{FF2B5EF4-FFF2-40B4-BE49-F238E27FC236}">
                <a16:creationId xmlns:a16="http://schemas.microsoft.com/office/drawing/2014/main" id="{24269D4E-E4CE-5C81-82D2-5D2AC2C711C4}"/>
              </a:ext>
            </a:extLst>
          </p:cNvPr>
          <p:cNvSpPr>
            <a:spLocks noGrp="1"/>
          </p:cNvSpPr>
          <p:nvPr>
            <p:ph type="title"/>
          </p:nvPr>
        </p:nvSpPr>
        <p:spPr>
          <a:xfrm>
            <a:off x="913775" y="618517"/>
            <a:ext cx="10364451" cy="4498915"/>
          </a:xfrm>
        </p:spPr>
        <p:txBody>
          <a:bodyPr>
            <a:normAutofit/>
          </a:bodyPr>
          <a:lstStyle/>
          <a:p>
            <a:r>
              <a:rPr lang="es-MX" sz="4000" dirty="0">
                <a:solidFill>
                  <a:srgbClr val="FF0000"/>
                </a:solidFill>
                <a:latin typeface="Times New Roman" panose="02020603050405020304" pitchFamily="18" charset="0"/>
                <a:cs typeface="Times New Roman" panose="02020603050405020304" pitchFamily="18" charset="0"/>
              </a:rPr>
              <a:t>ESCUELAS Y COMUNIDADES SALUDABLES</a:t>
            </a:r>
          </a:p>
        </p:txBody>
      </p:sp>
    </p:spTree>
    <p:extLst>
      <p:ext uri="{BB962C8B-B14F-4D97-AF65-F5344CB8AC3E}">
        <p14:creationId xmlns:p14="http://schemas.microsoft.com/office/powerpoint/2010/main" val="164782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E3429-68C3-D58B-66E9-1948631B6C11}"/>
              </a:ext>
            </a:extLst>
          </p:cNvPr>
          <p:cNvSpPr>
            <a:spLocks noGrp="1"/>
          </p:cNvSpPr>
          <p:nvPr>
            <p:ph type="title"/>
          </p:nvPr>
        </p:nvSpPr>
        <p:spPr>
          <a:xfrm>
            <a:off x="913776" y="618517"/>
            <a:ext cx="10171320" cy="873399"/>
          </a:xfrm>
        </p:spPr>
        <p:txBody>
          <a:bodyPr/>
          <a:lstStyle/>
          <a:p>
            <a:r>
              <a:rPr lang="es-MX" dirty="0">
                <a:latin typeface="Times New Roman" panose="02020603050405020304" pitchFamily="18" charset="0"/>
                <a:cs typeface="Times New Roman" panose="02020603050405020304" pitchFamily="18" charset="0"/>
              </a:rPr>
              <a:t>¿Qué es la primera infancia? </a:t>
            </a:r>
          </a:p>
        </p:txBody>
      </p:sp>
      <p:sp>
        <p:nvSpPr>
          <p:cNvPr id="3" name="Marcador de contenido 2">
            <a:extLst>
              <a:ext uri="{FF2B5EF4-FFF2-40B4-BE49-F238E27FC236}">
                <a16:creationId xmlns:a16="http://schemas.microsoft.com/office/drawing/2014/main" id="{C0B719C6-3343-92E0-BC18-442219230277}"/>
              </a:ext>
            </a:extLst>
          </p:cNvPr>
          <p:cNvSpPr>
            <a:spLocks noGrp="1"/>
          </p:cNvSpPr>
          <p:nvPr>
            <p:ph sz="quarter" idx="13"/>
          </p:nvPr>
        </p:nvSpPr>
        <p:spPr>
          <a:xfrm>
            <a:off x="913774" y="1491916"/>
            <a:ext cx="10700710" cy="4299283"/>
          </a:xfrm>
        </p:spPr>
        <p:txBody>
          <a:bodyPr>
            <a:normAutofit/>
          </a:bodyPr>
          <a:lstStyle/>
          <a:p>
            <a:pPr marL="0" indent="0">
              <a:buNone/>
            </a:pPr>
            <a:r>
              <a:rPr lang="es-MX" sz="1800" dirty="0">
                <a:latin typeface="Times New Roman" panose="02020603050405020304" pitchFamily="18" charset="0"/>
                <a:cs typeface="Times New Roman" panose="02020603050405020304" pitchFamily="18" charset="0"/>
              </a:rPr>
              <a:t>La primera infancia no es otra cosa que la etapa inicial del ser humano, que va desde el nacimiento hasta los 5 años. Es uno de los periodos más adecuados para potenciar y estimular las habilidades, capacidades y destrezas de los niños, prestar atención en su desarrollo físico y motor en la infancia, es decir, son las experiencias vividas por los infantes durante la primera infancia.</a:t>
            </a:r>
          </a:p>
          <a:p>
            <a:pPr marL="0" indent="0">
              <a:buNone/>
            </a:pPr>
            <a:endParaRPr lang="es-MX"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MX" sz="1800" dirty="0">
                <a:latin typeface="Times New Roman" panose="02020603050405020304" pitchFamily="18" charset="0"/>
                <a:cs typeface="Times New Roman" panose="02020603050405020304" pitchFamily="18" charset="0"/>
              </a:rPr>
              <a:t>La atención integral en la infancia, por su parte, consiste en aplicar una serie de acciones en los niños y niñas para fomentar su crecimiento y desarrollo pleno. Se evalúan sus características, necesidades e intereses para que disfruten de su derecho a ser atendido por sus responsables, familiares, comunidad, organizaciones o el gobierno</a:t>
            </a:r>
          </a:p>
        </p:txBody>
      </p:sp>
    </p:spTree>
    <p:extLst>
      <p:ext uri="{BB962C8B-B14F-4D97-AF65-F5344CB8AC3E}">
        <p14:creationId xmlns:p14="http://schemas.microsoft.com/office/powerpoint/2010/main" val="280763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4BC06AF-2D89-3C4C-6D50-E4A396D2E037}"/>
              </a:ext>
            </a:extLst>
          </p:cNvPr>
          <p:cNvSpPr>
            <a:spLocks noGrp="1"/>
          </p:cNvSpPr>
          <p:nvPr>
            <p:ph sz="quarter" idx="13"/>
          </p:nvPr>
        </p:nvSpPr>
        <p:spPr>
          <a:xfrm>
            <a:off x="962526" y="994612"/>
            <a:ext cx="10315074" cy="5374104"/>
          </a:xfrm>
        </p:spPr>
        <p:txBody>
          <a:bodyPr>
            <a:normAutofit/>
          </a:bodyPr>
          <a:lstStyle/>
          <a:p>
            <a:pPr>
              <a:buFont typeface="Wingdings" panose="05000000000000000000" pitchFamily="2" charset="2"/>
              <a:buChar char="Ø"/>
            </a:pPr>
            <a:r>
              <a:rPr lang="es-MX" dirty="0">
                <a:latin typeface="Times New Roman" panose="02020603050405020304" pitchFamily="18" charset="0"/>
                <a:cs typeface="Times New Roman" panose="02020603050405020304" pitchFamily="18" charset="0"/>
              </a:rPr>
              <a:t>. La atención integral en la infancia tiene un impacto positivo en todos los ángulos, para disminuir la desigualdad social, favorecer los procesos sociales y culturales, además de generar una elevada rentabilidad económica en el futuro.</a:t>
            </a:r>
          </a:p>
          <a:p>
            <a:pPr>
              <a:buFont typeface="Wingdings" panose="05000000000000000000" pitchFamily="2" charset="2"/>
              <a:buChar char="Ø"/>
            </a:pPr>
            <a:endParaRPr lang="es-MX"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MX" dirty="0">
                <a:latin typeface="Times New Roman" panose="02020603050405020304" pitchFamily="18" charset="0"/>
                <a:cs typeface="Times New Roman" panose="02020603050405020304" pitchFamily="18" charset="0"/>
              </a:rPr>
              <a:t>Es innegable la importancia que tiene esta etapa vital en un ser humano, ya que es en ella cuando se sientan las bases de los niños para el desarrollo óptimo de sus capacidades, potencialidades y habilidades.</a:t>
            </a:r>
          </a:p>
          <a:p>
            <a:pPr>
              <a:buFont typeface="Wingdings" panose="05000000000000000000" pitchFamily="2" charset="2"/>
              <a:buChar char="Ø"/>
            </a:pPr>
            <a:endParaRPr lang="es-MX"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MX" dirty="0">
                <a:latin typeface="Times New Roman" panose="02020603050405020304" pitchFamily="18" charset="0"/>
                <a:cs typeface="Times New Roman" panose="02020603050405020304" pitchFamily="18" charset="0"/>
              </a:rPr>
              <a:t>Cada niño o niña son únicos y se desarrollan de distintas maneras, pero todos necesitan que se les proporcionen las condiciones adecuadas para su desarrollo. Los niños son seres sociales, singulares y diversos, requieren atención en su salud, nutrición, educación y protección.</a:t>
            </a:r>
          </a:p>
          <a:p>
            <a:pPr>
              <a:buFont typeface="Wingdings" panose="05000000000000000000" pitchFamily="2" charset="2"/>
              <a:buChar char="Ø"/>
            </a:pP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1913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879A3-B271-22CF-A0EE-435AEA538529}"/>
              </a:ext>
            </a:extLst>
          </p:cNvPr>
          <p:cNvSpPr>
            <a:spLocks noGrp="1"/>
          </p:cNvSpPr>
          <p:nvPr>
            <p:ph type="title"/>
          </p:nvPr>
        </p:nvSpPr>
        <p:spPr>
          <a:xfrm>
            <a:off x="913775" y="618518"/>
            <a:ext cx="10364451" cy="825272"/>
          </a:xfrm>
        </p:spPr>
        <p:txBody>
          <a:bodyPr>
            <a:normAutofit fontScale="90000"/>
          </a:bodyPr>
          <a:lstStyle/>
          <a:p>
            <a:r>
              <a:rPr lang="es-MX" dirty="0">
                <a:latin typeface="Times New Roman" panose="02020603050405020304" pitchFamily="18" charset="0"/>
                <a:cs typeface="Times New Roman" panose="02020603050405020304" pitchFamily="18" charset="0"/>
              </a:rPr>
              <a:t>Algunas de las consecuencias si no se dan estas condiciones adecuadas son:</a:t>
            </a:r>
          </a:p>
        </p:txBody>
      </p:sp>
      <p:sp>
        <p:nvSpPr>
          <p:cNvPr id="3" name="Marcador de contenido 2">
            <a:extLst>
              <a:ext uri="{FF2B5EF4-FFF2-40B4-BE49-F238E27FC236}">
                <a16:creationId xmlns:a16="http://schemas.microsoft.com/office/drawing/2014/main" id="{B0B086EC-63F2-D06B-D5CF-4FB232AB9985}"/>
              </a:ext>
            </a:extLst>
          </p:cNvPr>
          <p:cNvSpPr>
            <a:spLocks noGrp="1"/>
          </p:cNvSpPr>
          <p:nvPr>
            <p:ph sz="quarter" idx="13"/>
          </p:nvPr>
        </p:nvSpPr>
        <p:spPr/>
        <p:txBody>
          <a:bodyPr>
            <a:normAutofit/>
          </a:bodyPr>
          <a:lstStyle/>
          <a:p>
            <a:r>
              <a:rPr lang="es-MX" dirty="0"/>
              <a:t>Las carencias nutricionales en la primera infancia causan retraso del crecimiento, que afecta a casi un cuarto de todos los niños menores de 5 años.</a:t>
            </a:r>
          </a:p>
          <a:p>
            <a:r>
              <a:rPr lang="es-MX" dirty="0"/>
              <a:t>Los riesgos asociados a la pobreza —como la desnutrición y el saneamiento deficiente— pueden causar retrasos en el desarrollo e impedir el progreso escolar.</a:t>
            </a:r>
          </a:p>
          <a:p>
            <a:r>
              <a:rPr lang="es-MX" dirty="0"/>
              <a:t>300 millones de niños menores de 5 años han sufrido violencia social. </a:t>
            </a:r>
          </a:p>
          <a:p>
            <a:r>
              <a:rPr lang="es-MX" dirty="0"/>
              <a:t>El desarrollo deficiente del niño en la primera infancia puede acarrear pérdidas económicas para un país; en la India, esa pérdida equivale aproximadamente al doble del producto interno bruto destinado a la salud.</a:t>
            </a:r>
          </a:p>
          <a:p>
            <a:endParaRPr lang="es-MX" dirty="0"/>
          </a:p>
        </p:txBody>
      </p:sp>
    </p:spTree>
    <p:extLst>
      <p:ext uri="{BB962C8B-B14F-4D97-AF65-F5344CB8AC3E}">
        <p14:creationId xmlns:p14="http://schemas.microsoft.com/office/powerpoint/2010/main" val="334804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F64D4C4-F73F-F61E-4DD6-C508736E7824}"/>
              </a:ext>
            </a:extLst>
          </p:cNvPr>
          <p:cNvSpPr>
            <a:spLocks noGrp="1"/>
          </p:cNvSpPr>
          <p:nvPr>
            <p:ph sz="quarter" idx="13"/>
          </p:nvPr>
        </p:nvSpPr>
        <p:spPr>
          <a:xfrm>
            <a:off x="336884" y="561474"/>
            <a:ext cx="10940716" cy="5871410"/>
          </a:xfrm>
        </p:spPr>
        <p:txBody>
          <a:bodyPr>
            <a:normAutofit lnSpcReduction="10000"/>
          </a:bodyPr>
          <a:lstStyle/>
          <a:p>
            <a:pPr>
              <a:buFont typeface="Wingdings" panose="05000000000000000000" pitchFamily="2" charset="2"/>
              <a:buChar char="Ø"/>
            </a:pPr>
            <a:r>
              <a:rPr lang="es-MX" sz="2200" dirty="0">
                <a:latin typeface="Times New Roman" panose="02020603050405020304" pitchFamily="18" charset="0"/>
                <a:cs typeface="Times New Roman" panose="02020603050405020304" pitchFamily="18" charset="0"/>
              </a:rPr>
              <a:t>Unicef señala que los primeros cinco años de vida de una persona sientan las bases de todo su crecimiento en el futuro. La razón es simple: una intervención adecuada en el momento adecuado puede reforzar el desarrollo, interrumpir ciclos intergeneracionales de desigualdad y brindar a cada niño un comienzo justo en la vida.</a:t>
            </a:r>
          </a:p>
          <a:p>
            <a:pPr>
              <a:buFont typeface="Wingdings" panose="05000000000000000000" pitchFamily="2" charset="2"/>
              <a:buChar char="Ø"/>
            </a:pPr>
            <a:endParaRPr lang="es-MX"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MX" sz="2200" dirty="0">
                <a:latin typeface="Times New Roman" panose="02020603050405020304" pitchFamily="18" charset="0"/>
                <a:cs typeface="Times New Roman" panose="02020603050405020304" pitchFamily="18" charset="0"/>
              </a:rPr>
              <a:t>En los bebés nacidos en situaciones de privación, las intervenciones tempranas, en el período en que su cerebro se desarrolla rápidamente, pueden invertir los daños y ayudarlos a desarrollar una mayor resiliencia. En el caso de los niños con discapacidad, consisten en garantizar su acceso a los servicios individuales, familiares y comunitarios disponibles para todos los niños, así como a programas que aborden sus necesidades específicas.</a:t>
            </a:r>
          </a:p>
          <a:p>
            <a:pPr>
              <a:buFont typeface="Wingdings" panose="05000000000000000000" pitchFamily="2" charset="2"/>
              <a:buChar char="Ø"/>
            </a:pPr>
            <a:endParaRPr lang="es-MX"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MX" sz="2200" dirty="0">
                <a:latin typeface="Times New Roman" panose="02020603050405020304" pitchFamily="18" charset="0"/>
                <a:cs typeface="Times New Roman" panose="02020603050405020304" pitchFamily="18" charset="0"/>
              </a:rPr>
              <a:t>Más de 250 millones de niños menores de 5 años en todo el mundo, tienen el riesgo de no recibir una atención integral que les permita alcanzar su potencial de desarrollo y tener un retraso en su crecimiento debido a la pobreza extrema</a:t>
            </a:r>
          </a:p>
          <a:p>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0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8C4509-021B-ED93-60B6-C4F2F9A38D3E}"/>
              </a:ext>
            </a:extLst>
          </p:cNvPr>
          <p:cNvSpPr>
            <a:spLocks noGrp="1"/>
          </p:cNvSpPr>
          <p:nvPr>
            <p:ph type="title"/>
          </p:nvPr>
        </p:nvSpPr>
        <p:spPr>
          <a:xfrm>
            <a:off x="913775" y="288758"/>
            <a:ext cx="10684667" cy="721896"/>
          </a:xfrm>
        </p:spPr>
        <p:txBody>
          <a:bodyPr>
            <a:normAutofit/>
          </a:bodyPr>
          <a:lstStyle/>
          <a:p>
            <a:r>
              <a:rPr lang="es-MX" sz="2400" dirty="0"/>
              <a:t>¿Por qué una atención integral a la primera infancia?</a:t>
            </a:r>
          </a:p>
        </p:txBody>
      </p:sp>
      <p:sp>
        <p:nvSpPr>
          <p:cNvPr id="3" name="Marcador de contenido 2">
            <a:extLst>
              <a:ext uri="{FF2B5EF4-FFF2-40B4-BE49-F238E27FC236}">
                <a16:creationId xmlns:a16="http://schemas.microsoft.com/office/drawing/2014/main" id="{8B77A238-41D1-76FD-5C8A-EAD5680F6650}"/>
              </a:ext>
            </a:extLst>
          </p:cNvPr>
          <p:cNvSpPr>
            <a:spLocks noGrp="1"/>
          </p:cNvSpPr>
          <p:nvPr>
            <p:ph sz="quarter" idx="13"/>
          </p:nvPr>
        </p:nvSpPr>
        <p:spPr>
          <a:xfrm>
            <a:off x="770020" y="1010655"/>
            <a:ext cx="11421979" cy="5678904"/>
          </a:xfrm>
        </p:spPr>
        <p:txBody>
          <a:bodyPr>
            <a:normAutofit/>
          </a:bodyPr>
          <a:lstStyle/>
          <a:p>
            <a:pPr marL="0" indent="0">
              <a:buNone/>
            </a:pPr>
            <a:r>
              <a:rPr lang="es-MX" sz="1900" cap="none" dirty="0">
                <a:latin typeface="Times New Roman" panose="02020603050405020304" pitchFamily="18" charset="0"/>
                <a:cs typeface="Times New Roman" panose="02020603050405020304" pitchFamily="18" charset="0"/>
              </a:rPr>
              <a:t>La combinación de una buena nutrición, estimulación a través de la comunicación, la protección, el juego, atención receptiva de los cuidadores, son elementos que establecen las bases de desarrollo de una persona en sus primeros años de vida. sin embargo, hay millones de niños que no tienen ese privilegio, porque no tienen los requerimientos nutricionales en la infancia.</a:t>
            </a:r>
          </a:p>
          <a:p>
            <a:pPr marL="0" indent="0">
              <a:buNone/>
            </a:pPr>
            <a:r>
              <a:rPr lang="es-MX" sz="1900" cap="none" dirty="0">
                <a:latin typeface="Times New Roman" panose="02020603050405020304" pitchFamily="18" charset="0"/>
                <a:cs typeface="Times New Roman" panose="02020603050405020304" pitchFamily="18" charset="0"/>
              </a:rPr>
              <a:t>más de 250 millones de niños menores de 5 años en todo el mundo, tienen el riesgo de no recibir una atención integral que les permita alcanzar su potencial de desarrollo y tener un retraso en su crecimiento debido a la pobreza extrema. y en unos 27 países de áfrica subsahariana apenas hay una inversión del 0,01% del producto nacional bruto a la educación preescolar, que es muy baja, casi inexistente.</a:t>
            </a:r>
          </a:p>
          <a:p>
            <a:pPr marL="0" indent="0">
              <a:buNone/>
            </a:pPr>
            <a:r>
              <a:rPr lang="es-MX" sz="1900" cap="none" dirty="0">
                <a:latin typeface="Times New Roman" panose="02020603050405020304" pitchFamily="18" charset="0"/>
                <a:cs typeface="Times New Roman" panose="02020603050405020304" pitchFamily="18" charset="0"/>
              </a:rPr>
              <a:t>se debe hacer énfasis en la inversión de la población de la primera infancia, es un factor indispensable para romper la cadena de pobreza de los países más vulnerables y garantizar un desarrollo evolutivo en la infancia correcto, y así reducir también la tasa de mortalidad infantil.</a:t>
            </a:r>
          </a:p>
          <a:p>
            <a:pPr marL="0" indent="0">
              <a:buNone/>
            </a:pPr>
            <a:r>
              <a:rPr lang="es-MX" sz="1900" cap="none" dirty="0">
                <a:latin typeface="Times New Roman" panose="02020603050405020304" pitchFamily="18" charset="0"/>
                <a:cs typeface="Times New Roman" panose="02020603050405020304" pitchFamily="18" charset="0"/>
              </a:rPr>
              <a:t>los derechos de los seres humanos en la primera infancia deben ser respetados, sus familiares o cuidadores velen por la potenciación y promoción de su desarrollo. la ruta integral de atención busca el bienestar social en los hogares</a:t>
            </a:r>
            <a:r>
              <a:rPr lang="es-MX" sz="1900" dirty="0">
                <a:latin typeface="Times New Roman" panose="02020603050405020304" pitchFamily="18" charset="0"/>
                <a:cs typeface="Times New Roman" panose="02020603050405020304" pitchFamily="18" charset="0"/>
              </a:rPr>
              <a:t>.</a:t>
            </a:r>
          </a:p>
          <a:p>
            <a:pPr marL="0" indent="0">
              <a:buNone/>
            </a:pPr>
            <a:endParaRPr lang="es-MX" sz="2300" dirty="0">
              <a:latin typeface="Times New Roman" panose="02020603050405020304" pitchFamily="18" charset="0"/>
              <a:cs typeface="Times New Roman" panose="02020603050405020304" pitchFamily="18" charset="0"/>
            </a:endParaRPr>
          </a:p>
          <a:p>
            <a:pPr marL="0" indent="0">
              <a:buNone/>
            </a:pPr>
            <a:endParaRPr lang="es-MX" sz="2300" dirty="0">
              <a:latin typeface="Times New Roman" panose="02020603050405020304" pitchFamily="18" charset="0"/>
              <a:cs typeface="Times New Roman" panose="02020603050405020304" pitchFamily="18" charset="0"/>
            </a:endParaRPr>
          </a:p>
          <a:p>
            <a:pPr marL="0" indent="0">
              <a:buNone/>
            </a:pPr>
            <a:endParaRPr lang="es-MX" sz="2300" dirty="0">
              <a:latin typeface="Times New Roman" panose="02020603050405020304" pitchFamily="18" charset="0"/>
              <a:cs typeface="Times New Roman" panose="02020603050405020304" pitchFamily="18" charset="0"/>
            </a:endParaRPr>
          </a:p>
          <a:p>
            <a:pPr marL="0" indent="0">
              <a:buNone/>
            </a:pPr>
            <a:endParaRPr lang="es-MX" sz="2300" dirty="0">
              <a:latin typeface="Times New Roman" panose="02020603050405020304" pitchFamily="18" charset="0"/>
              <a:cs typeface="Times New Roman" panose="02020603050405020304" pitchFamily="18" charset="0"/>
            </a:endParaRPr>
          </a:p>
          <a:p>
            <a:endParaRPr lang="es-MX" dirty="0"/>
          </a:p>
        </p:txBody>
      </p:sp>
    </p:spTree>
    <p:extLst>
      <p:ext uri="{BB962C8B-B14F-4D97-AF65-F5344CB8AC3E}">
        <p14:creationId xmlns:p14="http://schemas.microsoft.com/office/powerpoint/2010/main" val="1575522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F40C24-D1B7-D539-E251-089D284125F4}"/>
              </a:ext>
            </a:extLst>
          </p:cNvPr>
          <p:cNvSpPr>
            <a:spLocks noGrp="1"/>
          </p:cNvSpPr>
          <p:nvPr>
            <p:ph type="title"/>
          </p:nvPr>
        </p:nvSpPr>
        <p:spPr>
          <a:xfrm>
            <a:off x="705853" y="240632"/>
            <a:ext cx="10572373" cy="826169"/>
          </a:xfrm>
        </p:spPr>
        <p:txBody>
          <a:bodyPr>
            <a:normAutofit fontScale="90000"/>
          </a:bodyPr>
          <a:lstStyle/>
          <a:p>
            <a:r>
              <a:rPr lang="es-MX" dirty="0">
                <a:latin typeface="Times New Roman" panose="02020603050405020304" pitchFamily="18" charset="0"/>
                <a:cs typeface="Times New Roman" panose="02020603050405020304" pitchFamily="18" charset="0"/>
              </a:rPr>
              <a:t>las áreas que engloban la ruta integral de atención a la primera infancia:</a:t>
            </a:r>
          </a:p>
        </p:txBody>
      </p:sp>
      <p:sp>
        <p:nvSpPr>
          <p:cNvPr id="3" name="Marcador de contenido 2">
            <a:extLst>
              <a:ext uri="{FF2B5EF4-FFF2-40B4-BE49-F238E27FC236}">
                <a16:creationId xmlns:a16="http://schemas.microsoft.com/office/drawing/2014/main" id="{234C453B-4C96-96A2-89AC-AF0FCF245759}"/>
              </a:ext>
            </a:extLst>
          </p:cNvPr>
          <p:cNvSpPr>
            <a:spLocks noGrp="1"/>
          </p:cNvSpPr>
          <p:nvPr>
            <p:ph sz="quarter" idx="13"/>
          </p:nvPr>
        </p:nvSpPr>
        <p:spPr/>
        <p:txBody>
          <a:bodyPr/>
          <a:lstStyle/>
          <a:p>
            <a:pPr marL="0" indent="0">
              <a:buNone/>
            </a:pPr>
            <a:r>
              <a:rPr lang="es-MX" b="1" dirty="0"/>
              <a:t>1. La salud y la nutrición</a:t>
            </a:r>
          </a:p>
          <a:p>
            <a:pPr>
              <a:buFont typeface="Wingdings" panose="05000000000000000000" pitchFamily="2" charset="2"/>
              <a:buChar char="Ø"/>
            </a:pPr>
            <a:r>
              <a:rPr lang="es-MX" dirty="0"/>
              <a:t>Una buena alimentación garantiza casi siempre una buena salud, por lo tanto, la ruta integral de atención apoya a aquellos niños vulnerables que tienen difícil acceso a los alimentos.</a:t>
            </a:r>
          </a:p>
          <a:p>
            <a:pPr>
              <a:buFont typeface="Wingdings" panose="05000000000000000000" pitchFamily="2" charset="2"/>
              <a:buChar char="Ø"/>
            </a:pPr>
            <a:r>
              <a:rPr lang="es-MX" dirty="0"/>
              <a:t>La educación y cuidados</a:t>
            </a:r>
          </a:p>
          <a:p>
            <a:pPr>
              <a:buFont typeface="Wingdings" panose="05000000000000000000" pitchFamily="2" charset="2"/>
              <a:buChar char="Ø"/>
            </a:pPr>
            <a:r>
              <a:rPr lang="es-MX" dirty="0"/>
              <a:t>La educación es tan importante como la salud y nutrición de los menores. Una educación adecuada formará a los niños para el futuro y los alejará de la pobreza extrema.</a:t>
            </a:r>
          </a:p>
          <a:p>
            <a:endParaRPr lang="es-MX" dirty="0"/>
          </a:p>
        </p:txBody>
      </p:sp>
    </p:spTree>
    <p:extLst>
      <p:ext uri="{BB962C8B-B14F-4D97-AF65-F5344CB8AC3E}">
        <p14:creationId xmlns:p14="http://schemas.microsoft.com/office/powerpoint/2010/main" val="1194047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DDE9BBA-8BA0-137E-3249-2785CFDE7AC8}"/>
              </a:ext>
            </a:extLst>
          </p:cNvPr>
          <p:cNvSpPr>
            <a:spLocks noGrp="1"/>
          </p:cNvSpPr>
          <p:nvPr>
            <p:ph sz="quarter" idx="13"/>
          </p:nvPr>
        </p:nvSpPr>
        <p:spPr>
          <a:xfrm>
            <a:off x="770021" y="914400"/>
            <a:ext cx="10507579" cy="5614737"/>
          </a:xfrm>
        </p:spPr>
        <p:txBody>
          <a:bodyPr>
            <a:normAutofit/>
          </a:bodyPr>
          <a:lstStyle/>
          <a:p>
            <a:pPr marL="0" indent="0">
              <a:buNone/>
            </a:pPr>
            <a:r>
              <a:rPr lang="es-MX" b="1" dirty="0"/>
              <a:t>2. Protección</a:t>
            </a:r>
          </a:p>
          <a:p>
            <a:r>
              <a:rPr lang="es-MX" sz="2400" dirty="0">
                <a:latin typeface="Times New Roman" panose="02020603050405020304" pitchFamily="18" charset="0"/>
                <a:cs typeface="Times New Roman" panose="02020603050405020304" pitchFamily="18" charset="0"/>
              </a:rPr>
              <a:t>La protección de los derechos de los niños es fundamental, ya que se debe respetar su vida, su integridad física y mental. Es la obligación y deber de los familiares y entes gubernamentales velar por el bienestar de los pequeños.</a:t>
            </a:r>
          </a:p>
          <a:p>
            <a:endParaRPr lang="es-MX" sz="2400" dirty="0">
              <a:latin typeface="Times New Roman" panose="02020603050405020304" pitchFamily="18" charset="0"/>
              <a:cs typeface="Times New Roman" panose="02020603050405020304" pitchFamily="18" charset="0"/>
            </a:endParaRPr>
          </a:p>
          <a:p>
            <a:r>
              <a:rPr lang="es-MX" sz="2400" dirty="0">
                <a:latin typeface="Times New Roman" panose="02020603050405020304" pitchFamily="18" charset="0"/>
                <a:cs typeface="Times New Roman" panose="02020603050405020304" pitchFamily="18" charset="0"/>
              </a:rPr>
              <a:t>La atención integral a la adolescencia es un enfoque médico que considera las necesidades de los adolescentes y sus familias en aspectos médicos, biológicos, psicosociales y familiares. </a:t>
            </a:r>
          </a:p>
          <a:p>
            <a:endParaRPr lang="es-MX" dirty="0"/>
          </a:p>
        </p:txBody>
      </p:sp>
    </p:spTree>
    <p:extLst>
      <p:ext uri="{BB962C8B-B14F-4D97-AF65-F5344CB8AC3E}">
        <p14:creationId xmlns:p14="http://schemas.microsoft.com/office/powerpoint/2010/main" val="360114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1BBA05-A0E6-2215-BE90-2EC51AD4DBC7}"/>
              </a:ext>
            </a:extLst>
          </p:cNvPr>
          <p:cNvSpPr>
            <a:spLocks noGrp="1"/>
          </p:cNvSpPr>
          <p:nvPr>
            <p:ph type="title"/>
          </p:nvPr>
        </p:nvSpPr>
        <p:spPr>
          <a:xfrm>
            <a:off x="1074821" y="618517"/>
            <a:ext cx="10203405" cy="969651"/>
          </a:xfrm>
        </p:spPr>
        <p:txBody>
          <a:bodyPr>
            <a:normAutofit/>
          </a:bodyPr>
          <a:lstStyle/>
          <a:p>
            <a:r>
              <a:rPr lang="es-MX" sz="2800" dirty="0">
                <a:latin typeface="Times New Roman" panose="02020603050405020304" pitchFamily="18" charset="0"/>
                <a:cs typeface="Times New Roman" panose="02020603050405020304" pitchFamily="18" charset="0"/>
              </a:rPr>
              <a:t>Algunos aspectos que se consideran en la atención integral a la adolescencia son</a:t>
            </a:r>
            <a:r>
              <a:rPr lang="es-MX" dirty="0"/>
              <a:t>:</a:t>
            </a:r>
          </a:p>
        </p:txBody>
      </p:sp>
      <p:sp>
        <p:nvSpPr>
          <p:cNvPr id="3" name="Marcador de contenido 2">
            <a:extLst>
              <a:ext uri="{FF2B5EF4-FFF2-40B4-BE49-F238E27FC236}">
                <a16:creationId xmlns:a16="http://schemas.microsoft.com/office/drawing/2014/main" id="{ACFFDDD2-418A-A66C-6346-48CEF425EEC6}"/>
              </a:ext>
            </a:extLst>
          </p:cNvPr>
          <p:cNvSpPr>
            <a:spLocks noGrp="1"/>
          </p:cNvSpPr>
          <p:nvPr>
            <p:ph sz="quarter" idx="13"/>
          </p:nvPr>
        </p:nvSpPr>
        <p:spPr>
          <a:xfrm>
            <a:off x="737937" y="1700463"/>
            <a:ext cx="10539663" cy="4539019"/>
          </a:xfrm>
        </p:spPr>
        <p:txBody>
          <a:bodyPr>
            <a:normAutofit/>
          </a:bodyPr>
          <a:lstStyle/>
          <a:p>
            <a:pPr>
              <a:buFont typeface="Wingdings" panose="05000000000000000000" pitchFamily="2" charset="2"/>
              <a:buChar char="Ø"/>
            </a:pPr>
            <a:r>
              <a:rPr lang="es-MX" dirty="0">
                <a:latin typeface="Times New Roman" panose="02020603050405020304" pitchFamily="18" charset="0"/>
                <a:cs typeface="Times New Roman" panose="02020603050405020304" pitchFamily="18" charset="0"/>
              </a:rPr>
              <a:t>Evaluar la situación psicosocial, incluyendo el consumo de sustancias, problemas de comportamiento, violencia social, depresión y otras condiciones de riesgo. </a:t>
            </a:r>
          </a:p>
          <a:p>
            <a:pPr>
              <a:buFont typeface="Wingdings" panose="05000000000000000000" pitchFamily="2" charset="2"/>
              <a:buChar char="Ø"/>
            </a:pPr>
            <a:r>
              <a:rPr lang="es-MX" dirty="0">
                <a:latin typeface="Times New Roman" panose="02020603050405020304" pitchFamily="18" charset="0"/>
                <a:cs typeface="Times New Roman" panose="02020603050405020304" pitchFamily="18" charset="0"/>
              </a:rPr>
              <a:t>Evaluar el estado nutricional. </a:t>
            </a:r>
          </a:p>
          <a:p>
            <a:pPr>
              <a:buFont typeface="Wingdings" panose="05000000000000000000" pitchFamily="2" charset="2"/>
              <a:buChar char="Ø"/>
            </a:pPr>
            <a:r>
              <a:rPr lang="es-MX" dirty="0">
                <a:latin typeface="Times New Roman" panose="02020603050405020304" pitchFamily="18" charset="0"/>
                <a:cs typeface="Times New Roman" panose="02020603050405020304" pitchFamily="18" charset="0"/>
              </a:rPr>
              <a:t>Evaluar la pubertad o desarrollo puberal. </a:t>
            </a:r>
          </a:p>
          <a:p>
            <a:pPr>
              <a:buFont typeface="Wingdings" panose="05000000000000000000" pitchFamily="2" charset="2"/>
              <a:buChar char="Ø"/>
            </a:pPr>
            <a:r>
              <a:rPr lang="es-MX" dirty="0">
                <a:latin typeface="Times New Roman" panose="02020603050405020304" pitchFamily="18" charset="0"/>
                <a:cs typeface="Times New Roman" panose="02020603050405020304" pitchFamily="18" charset="0"/>
              </a:rPr>
              <a:t>Evaluar las inmunizaciones. </a:t>
            </a:r>
          </a:p>
          <a:p>
            <a:pPr>
              <a:buFont typeface="Wingdings" panose="05000000000000000000" pitchFamily="2" charset="2"/>
              <a:buChar char="Ø"/>
            </a:pPr>
            <a:r>
              <a:rPr lang="es-MX" dirty="0">
                <a:latin typeface="Times New Roman" panose="02020603050405020304" pitchFamily="18" charset="0"/>
                <a:cs typeface="Times New Roman" panose="02020603050405020304" pitchFamily="18" charset="0"/>
              </a:rPr>
              <a:t>Evaluar la salud sexual y reproductiva. </a:t>
            </a:r>
          </a:p>
          <a:p>
            <a:pPr>
              <a:buFont typeface="Wingdings" panose="05000000000000000000" pitchFamily="2" charset="2"/>
              <a:buChar char="Ø"/>
            </a:pPr>
            <a:r>
              <a:rPr lang="es-MX" dirty="0">
                <a:latin typeface="Times New Roman" panose="02020603050405020304" pitchFamily="18" charset="0"/>
                <a:cs typeface="Times New Roman" panose="02020603050405020304" pitchFamily="18" charset="0"/>
              </a:rPr>
              <a:t>Prestar atención a cualquier problema de salud física, como infecciones, problemas respiratorios, digestivos, menstruales, mareos, acné o dolores repetidos. </a:t>
            </a:r>
          </a:p>
          <a:p>
            <a:endParaRPr lang="es-MX" dirty="0"/>
          </a:p>
        </p:txBody>
      </p:sp>
    </p:spTree>
    <p:extLst>
      <p:ext uri="{BB962C8B-B14F-4D97-AF65-F5344CB8AC3E}">
        <p14:creationId xmlns:p14="http://schemas.microsoft.com/office/powerpoint/2010/main" val="378490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920BE1-18C9-51B9-950C-7D808BE22B20}"/>
              </a:ext>
            </a:extLst>
          </p:cNvPr>
          <p:cNvSpPr>
            <a:spLocks noGrp="1"/>
          </p:cNvSpPr>
          <p:nvPr>
            <p:ph sz="quarter" idx="13"/>
          </p:nvPr>
        </p:nvSpPr>
        <p:spPr>
          <a:xfrm>
            <a:off x="705853" y="994612"/>
            <a:ext cx="10571747" cy="4796588"/>
          </a:xfrm>
        </p:spPr>
        <p:txBody>
          <a:bodyPr/>
          <a:lstStyle/>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Prestar atención a cualquier cambio brusco emocional o de conducta, incluida la conducta alimentaria. </a:t>
            </a:r>
          </a:p>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Realizar controles de salud periódicos, una vez al año. </a:t>
            </a:r>
          </a:p>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Supervisar la salud de los adolescentes antes de iniciar un deporte competitivo. </a:t>
            </a:r>
          </a:p>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Realizar educación y consejería a todos. </a:t>
            </a:r>
          </a:p>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La atención integral a la adolescencia es importante para promover la salud y el bienestar de los adolescentes.</a:t>
            </a:r>
          </a:p>
          <a:p>
            <a:endParaRPr lang="es-MX" dirty="0"/>
          </a:p>
        </p:txBody>
      </p:sp>
    </p:spTree>
    <p:extLst>
      <p:ext uri="{BB962C8B-B14F-4D97-AF65-F5344CB8AC3E}">
        <p14:creationId xmlns:p14="http://schemas.microsoft.com/office/powerpoint/2010/main" val="4290098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21BB2-CF4C-4C3F-3EE2-332CB3D9C668}"/>
              </a:ext>
            </a:extLst>
          </p:cNvPr>
          <p:cNvSpPr>
            <a:spLocks noGrp="1"/>
          </p:cNvSpPr>
          <p:nvPr>
            <p:ph type="title"/>
          </p:nvPr>
        </p:nvSpPr>
        <p:spPr>
          <a:xfrm>
            <a:off x="481263" y="618518"/>
            <a:ext cx="10988842" cy="1097988"/>
          </a:xfrm>
        </p:spPr>
        <p:txBody>
          <a:bodyPr/>
          <a:lstStyle/>
          <a:p>
            <a:r>
              <a:rPr lang="es-MX" dirty="0"/>
              <a:t>¿</a:t>
            </a:r>
            <a:r>
              <a:rPr lang="es-MX" sz="3200" dirty="0">
                <a:latin typeface="Times New Roman" panose="02020603050405020304" pitchFamily="18" charset="0"/>
                <a:cs typeface="Times New Roman" panose="02020603050405020304" pitchFamily="18" charset="0"/>
              </a:rPr>
              <a:t>Qué es La atención integral al adulto mayor? </a:t>
            </a:r>
          </a:p>
        </p:txBody>
      </p:sp>
      <p:sp>
        <p:nvSpPr>
          <p:cNvPr id="3" name="Marcador de contenido 2">
            <a:extLst>
              <a:ext uri="{FF2B5EF4-FFF2-40B4-BE49-F238E27FC236}">
                <a16:creationId xmlns:a16="http://schemas.microsoft.com/office/drawing/2014/main" id="{D82220C0-97B4-5E34-8FE9-38B2C2AA2121}"/>
              </a:ext>
            </a:extLst>
          </p:cNvPr>
          <p:cNvSpPr>
            <a:spLocks noGrp="1"/>
          </p:cNvSpPr>
          <p:nvPr>
            <p:ph sz="quarter" idx="13"/>
          </p:nvPr>
        </p:nvSpPr>
        <p:spPr>
          <a:xfrm>
            <a:off x="913774" y="2367092"/>
            <a:ext cx="10363826" cy="3744950"/>
          </a:xfrm>
        </p:spPr>
        <p:txBody>
          <a:bodyPr>
            <a:normAutofit/>
          </a:bodyPr>
          <a:lstStyle/>
          <a:p>
            <a:pPr marL="0" indent="0">
              <a:buNone/>
            </a:pPr>
            <a:r>
              <a:rPr lang="es-MX" dirty="0">
                <a:latin typeface="Times New Roman" panose="02020603050405020304" pitchFamily="18" charset="0"/>
                <a:cs typeface="Times New Roman" panose="02020603050405020304" pitchFamily="18" charset="0"/>
              </a:rPr>
              <a:t>La atención integral al adulto mayor es un enfoque de salud que busca mejorar y mantener la calidad de vida de las personas mayores, atendiendo todas sus necesidades, no solo las físicas y médicas. </a:t>
            </a:r>
          </a:p>
          <a:p>
            <a:pPr marL="0" indent="0">
              <a:buNone/>
            </a:pPr>
            <a:endParaRPr lang="es-MX" dirty="0">
              <a:latin typeface="Times New Roman" panose="02020603050405020304" pitchFamily="18" charset="0"/>
              <a:cs typeface="Times New Roman" panose="02020603050405020304" pitchFamily="18" charset="0"/>
            </a:endParaRPr>
          </a:p>
          <a:p>
            <a:pPr marL="0" indent="0">
              <a:buNone/>
            </a:pPr>
            <a:r>
              <a:rPr lang="es-MX" dirty="0">
                <a:latin typeface="Times New Roman" panose="02020603050405020304" pitchFamily="18" charset="0"/>
                <a:cs typeface="Times New Roman" panose="02020603050405020304" pitchFamily="18" charset="0"/>
              </a:rPr>
              <a:t>La atención integral al adulto mayor debe ser holística y abarcar las necesidades físicas, emocionales, sociales y espirituales de las personas mayores. Se debe prestar especial atención a la prevención de enfermedades y discapacidades, así como a la promoción de la autonomía y el envejecimiento activo. </a:t>
            </a:r>
          </a:p>
          <a:p>
            <a:endParaRPr lang="es-MX" dirty="0"/>
          </a:p>
        </p:txBody>
      </p:sp>
    </p:spTree>
    <p:extLst>
      <p:ext uri="{BB962C8B-B14F-4D97-AF65-F5344CB8AC3E}">
        <p14:creationId xmlns:p14="http://schemas.microsoft.com/office/powerpoint/2010/main" val="392882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578683-263F-2DF4-3246-9C2761A0FC14}"/>
              </a:ext>
            </a:extLst>
          </p:cNvPr>
          <p:cNvSpPr>
            <a:spLocks noGrp="1"/>
          </p:cNvSpPr>
          <p:nvPr>
            <p:ph type="title"/>
          </p:nvPr>
        </p:nvSpPr>
        <p:spPr/>
        <p:txBody>
          <a:bodyPr/>
          <a:lstStyle/>
          <a:p>
            <a:r>
              <a:rPr lang="es-MX" dirty="0"/>
              <a:t>objetivo</a:t>
            </a:r>
          </a:p>
        </p:txBody>
      </p:sp>
      <p:sp>
        <p:nvSpPr>
          <p:cNvPr id="3" name="Marcador de contenido 2">
            <a:extLst>
              <a:ext uri="{FF2B5EF4-FFF2-40B4-BE49-F238E27FC236}">
                <a16:creationId xmlns:a16="http://schemas.microsoft.com/office/drawing/2014/main" id="{75184573-740C-5DDC-5CCB-688D24A9E8C6}"/>
              </a:ext>
            </a:extLst>
          </p:cNvPr>
          <p:cNvSpPr>
            <a:spLocks noGrp="1"/>
          </p:cNvSpPr>
          <p:nvPr>
            <p:ph sz="quarter" idx="13"/>
          </p:nvPr>
        </p:nvSpPr>
        <p:spPr/>
        <p:txBody>
          <a:bodyPr>
            <a:normAutofit/>
          </a:bodyPr>
          <a:lstStyle/>
          <a:p>
            <a:r>
              <a:rPr lang="es-MX" sz="2800" dirty="0">
                <a:latin typeface="Times New Roman" panose="02020603050405020304" pitchFamily="18" charset="0"/>
                <a:cs typeface="Times New Roman" panose="02020603050405020304" pitchFamily="18" charset="0"/>
              </a:rPr>
              <a:t>Contribuir al desarrollo del potencial de salud de niños y niñas a través de la formación integral, valiéndose del contexto escolar como ámbito estratégico para promover una cultura de salud y desde ahí, irradiar sus efectos a toda la comunidad.</a:t>
            </a:r>
          </a:p>
        </p:txBody>
      </p:sp>
    </p:spTree>
    <p:extLst>
      <p:ext uri="{BB962C8B-B14F-4D97-AF65-F5344CB8AC3E}">
        <p14:creationId xmlns:p14="http://schemas.microsoft.com/office/powerpoint/2010/main" val="2340776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684830-6743-A674-92FA-CBEDA60EC5BD}"/>
              </a:ext>
            </a:extLst>
          </p:cNvPr>
          <p:cNvSpPr>
            <a:spLocks noGrp="1"/>
          </p:cNvSpPr>
          <p:nvPr>
            <p:ph type="title"/>
          </p:nvPr>
        </p:nvSpPr>
        <p:spPr>
          <a:xfrm>
            <a:off x="465221" y="618518"/>
            <a:ext cx="10813005" cy="1114030"/>
          </a:xfrm>
        </p:spPr>
        <p:txBody>
          <a:bodyPr>
            <a:normAutofit/>
          </a:bodyPr>
          <a:lstStyle/>
          <a:p>
            <a:r>
              <a:rPr lang="es-MX" sz="2400" dirty="0">
                <a:latin typeface="Times New Roman" panose="02020603050405020304" pitchFamily="18" charset="0"/>
                <a:cs typeface="Times New Roman" panose="02020603050405020304" pitchFamily="18" charset="0"/>
              </a:rPr>
              <a:t>Algunas acciones que se pueden realizar para brindar una atención integral al adulto mayor son:</a:t>
            </a:r>
          </a:p>
        </p:txBody>
      </p:sp>
      <p:sp>
        <p:nvSpPr>
          <p:cNvPr id="3" name="Marcador de contenido 2">
            <a:extLst>
              <a:ext uri="{FF2B5EF4-FFF2-40B4-BE49-F238E27FC236}">
                <a16:creationId xmlns:a16="http://schemas.microsoft.com/office/drawing/2014/main" id="{259C0E0F-D37C-E631-2F3D-08B20A807164}"/>
              </a:ext>
            </a:extLst>
          </p:cNvPr>
          <p:cNvSpPr>
            <a:spLocks noGrp="1"/>
          </p:cNvSpPr>
          <p:nvPr>
            <p:ph sz="quarter" idx="13"/>
          </p:nvPr>
        </p:nvSpPr>
        <p:spPr>
          <a:xfrm>
            <a:off x="753979" y="1732549"/>
            <a:ext cx="11261557" cy="4235114"/>
          </a:xfrm>
        </p:spPr>
        <p:txBody>
          <a:bodyPr>
            <a:normAutofit fontScale="92500" lnSpcReduction="10000"/>
          </a:bodyPr>
          <a:lstStyle/>
          <a:p>
            <a:pPr>
              <a:buFont typeface="Wingdings" panose="05000000000000000000" pitchFamily="2" charset="2"/>
              <a:buChar char="Ø"/>
            </a:pPr>
            <a:r>
              <a:rPr lang="es-MX" sz="2600" dirty="0">
                <a:latin typeface="Times New Roman" panose="02020603050405020304" pitchFamily="18" charset="0"/>
                <a:cs typeface="Times New Roman" panose="02020603050405020304" pitchFamily="18" charset="0"/>
              </a:rPr>
              <a:t>Identificar las necesidades del adulto mayor </a:t>
            </a:r>
          </a:p>
          <a:p>
            <a:pPr>
              <a:buFont typeface="Wingdings" panose="05000000000000000000" pitchFamily="2" charset="2"/>
              <a:buChar char="Ø"/>
            </a:pPr>
            <a:r>
              <a:rPr lang="es-MX" sz="2600" dirty="0">
                <a:latin typeface="Times New Roman" panose="02020603050405020304" pitchFamily="18" charset="0"/>
                <a:cs typeface="Times New Roman" panose="02020603050405020304" pitchFamily="18" charset="0"/>
              </a:rPr>
              <a:t>Establecer una rutina diaria </a:t>
            </a:r>
          </a:p>
          <a:p>
            <a:pPr>
              <a:buFont typeface="Wingdings" panose="05000000000000000000" pitchFamily="2" charset="2"/>
              <a:buChar char="Ø"/>
            </a:pPr>
            <a:r>
              <a:rPr lang="es-MX" sz="2600" dirty="0">
                <a:latin typeface="Times New Roman" panose="02020603050405020304" pitchFamily="18" charset="0"/>
                <a:cs typeface="Times New Roman" panose="02020603050405020304" pitchFamily="18" charset="0"/>
              </a:rPr>
              <a:t>Cuidar el aseo personal y la vestimenta </a:t>
            </a:r>
          </a:p>
          <a:p>
            <a:pPr>
              <a:buFont typeface="Wingdings" panose="05000000000000000000" pitchFamily="2" charset="2"/>
              <a:buChar char="Ø"/>
            </a:pPr>
            <a:r>
              <a:rPr lang="es-MX" sz="2600" dirty="0">
                <a:latin typeface="Times New Roman" panose="02020603050405020304" pitchFamily="18" charset="0"/>
                <a:cs typeface="Times New Roman" panose="02020603050405020304" pitchFamily="18" charset="0"/>
              </a:rPr>
              <a:t>Brindar una alimentación saludable </a:t>
            </a:r>
          </a:p>
          <a:p>
            <a:pPr>
              <a:buFont typeface="Wingdings" panose="05000000000000000000" pitchFamily="2" charset="2"/>
              <a:buChar char="Ø"/>
            </a:pPr>
            <a:r>
              <a:rPr lang="es-MX" sz="2600" dirty="0">
                <a:latin typeface="Times New Roman" panose="02020603050405020304" pitchFamily="18" charset="0"/>
                <a:cs typeface="Times New Roman" panose="02020603050405020304" pitchFamily="18" charset="0"/>
              </a:rPr>
              <a:t>Promover la actividad física </a:t>
            </a:r>
          </a:p>
          <a:p>
            <a:pPr>
              <a:buFont typeface="Wingdings" panose="05000000000000000000" pitchFamily="2" charset="2"/>
              <a:buChar char="Ø"/>
            </a:pPr>
            <a:r>
              <a:rPr lang="es-MX" sz="2600" dirty="0">
                <a:latin typeface="Times New Roman" panose="02020603050405020304" pitchFamily="18" charset="0"/>
                <a:cs typeface="Times New Roman" panose="02020603050405020304" pitchFamily="18" charset="0"/>
              </a:rPr>
              <a:t>Estimular la capacidad cognitiva </a:t>
            </a:r>
          </a:p>
          <a:p>
            <a:pPr>
              <a:buFont typeface="Wingdings" panose="05000000000000000000" pitchFamily="2" charset="2"/>
              <a:buChar char="Ø"/>
            </a:pPr>
            <a:r>
              <a:rPr lang="es-MX" sz="2600" dirty="0">
                <a:latin typeface="Times New Roman" panose="02020603050405020304" pitchFamily="18" charset="0"/>
                <a:cs typeface="Times New Roman" panose="02020603050405020304" pitchFamily="18" charset="0"/>
              </a:rPr>
              <a:t>Mantener un ambiente de paz y tranquilidad </a:t>
            </a:r>
          </a:p>
          <a:p>
            <a:pPr>
              <a:buFont typeface="Wingdings" panose="05000000000000000000" pitchFamily="2" charset="2"/>
              <a:buChar char="Ø"/>
            </a:pPr>
            <a:r>
              <a:rPr lang="es-MX" sz="2600" dirty="0">
                <a:latin typeface="Times New Roman" panose="02020603050405020304" pitchFamily="18" charset="0"/>
                <a:cs typeface="Times New Roman" panose="02020603050405020304" pitchFamily="18" charset="0"/>
              </a:rPr>
              <a:t>Contratar un cuidador que ayude con las tareas diarias</a:t>
            </a:r>
          </a:p>
          <a:p>
            <a:pPr>
              <a:buFont typeface="Wingdings" panose="05000000000000000000" pitchFamily="2" charset="2"/>
              <a:buChar char="Ø"/>
            </a:pPr>
            <a:endParaRPr lang="es-MX" dirty="0"/>
          </a:p>
          <a:p>
            <a:endParaRPr lang="es-MX" dirty="0"/>
          </a:p>
        </p:txBody>
      </p:sp>
    </p:spTree>
    <p:extLst>
      <p:ext uri="{BB962C8B-B14F-4D97-AF65-F5344CB8AC3E}">
        <p14:creationId xmlns:p14="http://schemas.microsoft.com/office/powerpoint/2010/main" val="2670679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CE554-5AD7-5B7A-D834-4C8CCC2A084B}"/>
              </a:ext>
            </a:extLst>
          </p:cNvPr>
          <p:cNvSpPr>
            <a:spLocks noGrp="1"/>
          </p:cNvSpPr>
          <p:nvPr>
            <p:ph type="title"/>
          </p:nvPr>
        </p:nvSpPr>
        <p:spPr/>
        <p:txBody>
          <a:bodyPr/>
          <a:lstStyle/>
          <a:p>
            <a:r>
              <a:rPr lang="es-MX" dirty="0"/>
              <a:t>Ver video</a:t>
            </a:r>
          </a:p>
        </p:txBody>
      </p:sp>
      <p:sp>
        <p:nvSpPr>
          <p:cNvPr id="3" name="Marcador de contenido 2">
            <a:extLst>
              <a:ext uri="{FF2B5EF4-FFF2-40B4-BE49-F238E27FC236}">
                <a16:creationId xmlns:a16="http://schemas.microsoft.com/office/drawing/2014/main" id="{2CCA01CB-A6F8-C2C5-93BF-CEEA40179F65}"/>
              </a:ext>
            </a:extLst>
          </p:cNvPr>
          <p:cNvSpPr>
            <a:spLocks noGrp="1"/>
          </p:cNvSpPr>
          <p:nvPr>
            <p:ph sz="quarter" idx="13"/>
          </p:nvPr>
        </p:nvSpPr>
        <p:spPr/>
        <p:txBody>
          <a:bodyPr/>
          <a:lstStyle/>
          <a:p>
            <a:r>
              <a:rPr lang="es-MX" dirty="0"/>
              <a:t>https://www.google.com/search?sca_esv=9e9c33286d1c223f&amp;rlz=1C1CHBF_esHN855HN855&amp;sxsrf=ADLYWIKm-aNLsw5sD2f-XwEqariwDA_uSg:1734327185796&amp;q=Escuelas+y+comunidades+saludables+oms&amp;udm=7&amp;fbs=AEQNm0CbCVgAZ5mWEJDg6aoPVcBgWizR0-0aFOH11Sb5tlNhdzvguW7TJ8ZJj4v-NOGupFi1hc3IvVU_cUXWfj3GB6RtJ99hx_79-lPdJQvCf4E0I-kvsoJAGcyFiK6_lVmHT1a7WNMXpvF3RcnlJ3PyB2ZiodWPhN7vZuGv2ylToFvAXWnCbOzVKS7DIDKuszw8-0B19u4Z&amp;sa=X&amp;ved=2ahUKEwjAttWeyKuKAxXWQzABHZmMEigQtKgLegQIFhAB#fpstate=ive&amp;vld=cid:3d8e0bad,vid:z13qQb87gEA,st:0</a:t>
            </a:r>
          </a:p>
        </p:txBody>
      </p:sp>
    </p:spTree>
    <p:extLst>
      <p:ext uri="{BB962C8B-B14F-4D97-AF65-F5344CB8AC3E}">
        <p14:creationId xmlns:p14="http://schemas.microsoft.com/office/powerpoint/2010/main" val="112218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0474A4-9FF9-2BDE-2AC7-A503FE40AD00}"/>
              </a:ext>
            </a:extLst>
          </p:cNvPr>
          <p:cNvSpPr>
            <a:spLocks noGrp="1"/>
          </p:cNvSpPr>
          <p:nvPr>
            <p:ph type="title"/>
          </p:nvPr>
        </p:nvSpPr>
        <p:spPr>
          <a:xfrm>
            <a:off x="913775" y="618518"/>
            <a:ext cx="10364451" cy="777146"/>
          </a:xfrm>
        </p:spPr>
        <p:txBody>
          <a:bodyPr/>
          <a:lstStyle/>
          <a:p>
            <a:r>
              <a:rPr lang="es-MX" dirty="0"/>
              <a:t>¿Qué es una escuela saludable?</a:t>
            </a:r>
          </a:p>
        </p:txBody>
      </p:sp>
      <p:sp>
        <p:nvSpPr>
          <p:cNvPr id="3" name="Marcador de contenido 2">
            <a:extLst>
              <a:ext uri="{FF2B5EF4-FFF2-40B4-BE49-F238E27FC236}">
                <a16:creationId xmlns:a16="http://schemas.microsoft.com/office/drawing/2014/main" id="{1E3D4875-17AD-DE4A-8BD6-DA162DA06DB2}"/>
              </a:ext>
            </a:extLst>
          </p:cNvPr>
          <p:cNvSpPr>
            <a:spLocks noGrp="1"/>
          </p:cNvSpPr>
          <p:nvPr>
            <p:ph sz="quarter" idx="13"/>
          </p:nvPr>
        </p:nvSpPr>
        <p:spPr>
          <a:xfrm>
            <a:off x="625642" y="1395665"/>
            <a:ext cx="10652584" cy="5245768"/>
          </a:xfrm>
        </p:spPr>
        <p:txBody>
          <a:bodyPr>
            <a:noAutofit/>
          </a:bodyPr>
          <a:lstStyle/>
          <a:p>
            <a:pPr marL="0" indent="0">
              <a:buNone/>
            </a:pPr>
            <a:r>
              <a:rPr lang="es-MX" cap="none" dirty="0">
                <a:latin typeface="Times New Roman" panose="02020603050405020304" pitchFamily="18" charset="0"/>
                <a:cs typeface="Times New Roman" panose="02020603050405020304" pitchFamily="18" charset="0"/>
              </a:rPr>
              <a:t>Según la organización mundial de la salud (OMS), las escuelas saludables son aquellas que promueven el desarrollo integral de los estudiantes y su entorno. para ello, las escuelas saludables:</a:t>
            </a:r>
          </a:p>
          <a:p>
            <a:pPr marL="0" indent="0">
              <a:buNone/>
            </a:pPr>
            <a:r>
              <a:rPr lang="es-MX" cap="none" dirty="0">
                <a:latin typeface="Times New Roman" panose="02020603050405020304" pitchFamily="18" charset="0"/>
                <a:cs typeface="Times New Roman" panose="02020603050405020304" pitchFamily="18" charset="0"/>
              </a:rPr>
              <a:t>fomentan estilos de vida saludables mejoran el estado nutricional de los estudiantes</a:t>
            </a:r>
          </a:p>
          <a:p>
            <a:pPr marL="0" indent="0">
              <a:buNone/>
            </a:pPr>
            <a:r>
              <a:rPr lang="es-MX" cap="none" dirty="0">
                <a:latin typeface="Times New Roman" panose="02020603050405020304" pitchFamily="18" charset="0"/>
                <a:cs typeface="Times New Roman" panose="02020603050405020304" pitchFamily="18" charset="0"/>
              </a:rPr>
              <a:t>optimizan la calidad nutricional de los alimentos están en un ambiente de bienestar institucional y comunal.</a:t>
            </a:r>
          </a:p>
          <a:p>
            <a:pPr marL="0" indent="0">
              <a:buNone/>
            </a:pPr>
            <a:r>
              <a:rPr lang="es-MX" cap="none" dirty="0">
                <a:latin typeface="Times New Roman" panose="02020603050405020304" pitchFamily="18" charset="0"/>
                <a:cs typeface="Times New Roman" panose="02020603050405020304" pitchFamily="18" charset="0"/>
              </a:rPr>
              <a:t>La OMS también define a los entornos saludables como aquellos que apoyan la salud y protegen a las personas de amenazas para la salud. </a:t>
            </a:r>
          </a:p>
          <a:p>
            <a:pPr marL="0" indent="0">
              <a:buNone/>
            </a:pPr>
            <a:r>
              <a:rPr lang="es-MX" cap="none" dirty="0">
                <a:latin typeface="Times New Roman" panose="02020603050405020304" pitchFamily="18" charset="0"/>
                <a:cs typeface="Times New Roman" panose="02020603050405020304" pitchFamily="18" charset="0"/>
              </a:rPr>
              <a:t>Por otro lado, la OMS define la educación para la salud como una disciplina que organiza y orienta procesos educativos para influir positivamente en los conocimientos, prácticas y costumbres de las personas y comunidades en relación con su salud</a:t>
            </a:r>
          </a:p>
        </p:txBody>
      </p:sp>
    </p:spTree>
    <p:extLst>
      <p:ext uri="{BB962C8B-B14F-4D97-AF65-F5344CB8AC3E}">
        <p14:creationId xmlns:p14="http://schemas.microsoft.com/office/powerpoint/2010/main" val="1014589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58483D-B640-2E9C-8F48-045096B9473E}"/>
              </a:ext>
            </a:extLst>
          </p:cNvPr>
          <p:cNvSpPr>
            <a:spLocks noGrp="1"/>
          </p:cNvSpPr>
          <p:nvPr>
            <p:ph type="title"/>
          </p:nvPr>
        </p:nvSpPr>
        <p:spPr/>
        <p:txBody>
          <a:bodyPr/>
          <a:lstStyle/>
          <a:p>
            <a:r>
              <a:rPr lang="es-MX" dirty="0">
                <a:latin typeface="Times New Roman" panose="02020603050405020304" pitchFamily="18" charset="0"/>
                <a:cs typeface="Times New Roman" panose="02020603050405020304" pitchFamily="18" charset="0"/>
              </a:rPr>
              <a:t>Las escuelas pueden ser un entorno clave para la salud, ya que:</a:t>
            </a:r>
          </a:p>
        </p:txBody>
      </p:sp>
      <p:sp>
        <p:nvSpPr>
          <p:cNvPr id="3" name="Marcador de contenido 2">
            <a:extLst>
              <a:ext uri="{FF2B5EF4-FFF2-40B4-BE49-F238E27FC236}">
                <a16:creationId xmlns:a16="http://schemas.microsoft.com/office/drawing/2014/main" id="{6A35F000-4011-3068-93E1-FAD19B7E67B7}"/>
              </a:ext>
            </a:extLst>
          </p:cNvPr>
          <p:cNvSpPr>
            <a:spLocks noGrp="1"/>
          </p:cNvSpPr>
          <p:nvPr>
            <p:ph sz="quarter" idx="13"/>
          </p:nvPr>
        </p:nvSpPr>
        <p:spPr>
          <a:xfrm>
            <a:off x="770021" y="1973179"/>
            <a:ext cx="10507580" cy="3834063"/>
          </a:xfrm>
        </p:spPr>
        <p:txBody>
          <a:bodyPr>
            <a:normAutofit fontScale="85000" lnSpcReduction="20000"/>
          </a:bodyPr>
          <a:lstStyle/>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Son lugares seguros para buscar apoyo y asesoramiento sobre problemas de salud</a:t>
            </a:r>
          </a:p>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Pueden acercar los servicios de salud a la comunidad</a:t>
            </a:r>
          </a:p>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Pueden influir en la salud y el bienestar de los estudiantes, las familias, el personal escolar y la comunidad en general .</a:t>
            </a:r>
          </a:p>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Mejoran la nutrición de los estudiantes </a:t>
            </a:r>
          </a:p>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Fomentan hábitos saludables </a:t>
            </a:r>
          </a:p>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Disminuyen los factores de riesgo de enfermedades no transmisibles, como el consumo de alcohol y tabaco, la alimentación inadecuada y la falta de actividad física </a:t>
            </a:r>
          </a:p>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Crean un ambiente de bienestar institucional y comunal.</a:t>
            </a:r>
          </a:p>
          <a:p>
            <a:pPr>
              <a:buFont typeface="Wingdings" panose="05000000000000000000" pitchFamily="2" charset="2"/>
              <a:buChar char="Ø"/>
            </a:pPr>
            <a:endParaRPr lang="es-MX"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s-MX" sz="2400" dirty="0">
              <a:latin typeface="Times New Roman" panose="02020603050405020304" pitchFamily="18" charset="0"/>
              <a:cs typeface="Times New Roman" panose="02020603050405020304" pitchFamily="18" charset="0"/>
            </a:endParaRPr>
          </a:p>
          <a:p>
            <a:endParaRPr lang="es-MX" dirty="0"/>
          </a:p>
        </p:txBody>
      </p:sp>
    </p:spTree>
    <p:extLst>
      <p:ext uri="{BB962C8B-B14F-4D97-AF65-F5344CB8AC3E}">
        <p14:creationId xmlns:p14="http://schemas.microsoft.com/office/powerpoint/2010/main" val="129586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073D64-B543-71B9-8835-511BECDEDB00}"/>
              </a:ext>
            </a:extLst>
          </p:cNvPr>
          <p:cNvSpPr>
            <a:spLocks noGrp="1"/>
          </p:cNvSpPr>
          <p:nvPr>
            <p:ph type="title"/>
          </p:nvPr>
        </p:nvSpPr>
        <p:spPr/>
        <p:txBody>
          <a:bodyPr/>
          <a:lstStyle/>
          <a:p>
            <a:r>
              <a:rPr lang="es-MX" dirty="0"/>
              <a:t>Componentes generales a ser trabajados en la escuela saludable:</a:t>
            </a:r>
          </a:p>
        </p:txBody>
      </p:sp>
      <p:sp>
        <p:nvSpPr>
          <p:cNvPr id="3" name="Marcador de contenido 2">
            <a:extLst>
              <a:ext uri="{FF2B5EF4-FFF2-40B4-BE49-F238E27FC236}">
                <a16:creationId xmlns:a16="http://schemas.microsoft.com/office/drawing/2014/main" id="{58C77D44-9A9A-9550-9968-1A33FC029AAD}"/>
              </a:ext>
            </a:extLst>
          </p:cNvPr>
          <p:cNvSpPr>
            <a:spLocks noGrp="1"/>
          </p:cNvSpPr>
          <p:nvPr>
            <p:ph sz="quarter" idx="13"/>
          </p:nvPr>
        </p:nvSpPr>
        <p:spPr>
          <a:xfrm>
            <a:off x="913774" y="2367092"/>
            <a:ext cx="10363826" cy="3872391"/>
          </a:xfrm>
        </p:spPr>
        <p:txBody>
          <a:bodyPr>
            <a:normAutofit/>
          </a:bodyPr>
          <a:lstStyle/>
          <a:p>
            <a:pPr>
              <a:buFont typeface="Wingdings" panose="05000000000000000000" pitchFamily="2" charset="2"/>
              <a:buChar char="Ø"/>
            </a:pPr>
            <a:r>
              <a:rPr lang="es-MX" sz="2200" dirty="0">
                <a:latin typeface="Times New Roman" panose="02020603050405020304" pitchFamily="18" charset="0"/>
                <a:cs typeface="Times New Roman" panose="02020603050405020304" pitchFamily="18" charset="0"/>
              </a:rPr>
              <a:t>Calidad de la educación para la salud con enfoque integral.</a:t>
            </a:r>
          </a:p>
          <a:p>
            <a:pPr>
              <a:buFont typeface="Wingdings" panose="05000000000000000000" pitchFamily="2" charset="2"/>
              <a:buChar char="Ø"/>
            </a:pPr>
            <a:r>
              <a:rPr lang="es-MX" sz="2200" dirty="0">
                <a:latin typeface="Times New Roman" panose="02020603050405020304" pitchFamily="18" charset="0"/>
                <a:cs typeface="Times New Roman" panose="02020603050405020304" pitchFamily="18" charset="0"/>
              </a:rPr>
              <a:t>Atención básica de salud, alimentación y nutrición escolar y comunitaria: Atención sanitaria de acuerdo a la necesidad de la comunidad educativa.</a:t>
            </a:r>
          </a:p>
          <a:p>
            <a:pPr>
              <a:buFont typeface="Wingdings" panose="05000000000000000000" pitchFamily="2" charset="2"/>
              <a:buChar char="Ø"/>
            </a:pPr>
            <a:r>
              <a:rPr lang="es-MX" sz="2200" dirty="0">
                <a:latin typeface="Times New Roman" panose="02020603050405020304" pitchFamily="18" charset="0"/>
                <a:cs typeface="Times New Roman" panose="02020603050405020304" pitchFamily="18" charset="0"/>
              </a:rPr>
              <a:t>Entorno físico y saludable: Establecimiento de políticas sobre  ambiente físico, sano y seguro, prevención de riesgos en el espacio escolar</a:t>
            </a:r>
          </a:p>
          <a:p>
            <a:pPr>
              <a:buFont typeface="Wingdings" panose="05000000000000000000" pitchFamily="2" charset="2"/>
              <a:buChar char="Ø"/>
            </a:pPr>
            <a:r>
              <a:rPr lang="es-MX" sz="2200" dirty="0">
                <a:latin typeface="Times New Roman" panose="02020603050405020304" pitchFamily="18" charset="0"/>
                <a:cs typeface="Times New Roman" panose="02020603050405020304" pitchFamily="18" charset="0"/>
              </a:rPr>
              <a:t>Participación social y comunitaria: Proyectos comunitarios participativos; igualdad de oportunidades</a:t>
            </a:r>
            <a:r>
              <a:rPr lang="es-MX" dirty="0"/>
              <a:t>.</a:t>
            </a:r>
          </a:p>
        </p:txBody>
      </p:sp>
    </p:spTree>
    <p:extLst>
      <p:ext uri="{BB962C8B-B14F-4D97-AF65-F5344CB8AC3E}">
        <p14:creationId xmlns:p14="http://schemas.microsoft.com/office/powerpoint/2010/main" val="269820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2D528F-C9A2-6E14-A8D1-B6E84BDAAF3F}"/>
              </a:ext>
            </a:extLst>
          </p:cNvPr>
          <p:cNvSpPr>
            <a:spLocks noGrp="1"/>
          </p:cNvSpPr>
          <p:nvPr>
            <p:ph type="title"/>
          </p:nvPr>
        </p:nvSpPr>
        <p:spPr/>
        <p:txBody>
          <a:bodyPr>
            <a:normAutofit/>
          </a:bodyPr>
          <a:lstStyle/>
          <a:p>
            <a:r>
              <a:rPr lang="es-MX" dirty="0"/>
              <a:t>¿Para que una escuela sea saludable, es importante que?</a:t>
            </a:r>
          </a:p>
        </p:txBody>
      </p:sp>
      <p:sp>
        <p:nvSpPr>
          <p:cNvPr id="3" name="Marcador de contenido 2">
            <a:extLst>
              <a:ext uri="{FF2B5EF4-FFF2-40B4-BE49-F238E27FC236}">
                <a16:creationId xmlns:a16="http://schemas.microsoft.com/office/drawing/2014/main" id="{78EABDA2-E4C2-4AEB-CB94-F41E44716B54}"/>
              </a:ext>
            </a:extLst>
          </p:cNvPr>
          <p:cNvSpPr>
            <a:spLocks noGrp="1"/>
          </p:cNvSpPr>
          <p:nvPr>
            <p:ph sz="quarter" idx="13"/>
          </p:nvPr>
        </p:nvSpPr>
        <p:spPr>
          <a:xfrm>
            <a:off x="913773" y="2367091"/>
            <a:ext cx="10748838" cy="4258297"/>
          </a:xfrm>
        </p:spPr>
        <p:txBody>
          <a:bodyPr>
            <a:normAutofit/>
          </a:bodyPr>
          <a:lstStyle/>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El entorno físico de la escuela sea seguro e higiénico </a:t>
            </a:r>
          </a:p>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Existan espacios adecuados para comer, jugar y dar clases </a:t>
            </a:r>
          </a:p>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Se eliminen o controlen los elementos contaminantes </a:t>
            </a:r>
          </a:p>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Se promueva la participación de los estudiantes en actividades físicas, deportivas, recreativas y de convivencia escolar </a:t>
            </a:r>
          </a:p>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Se promueva el cuidado del medio ambiente </a:t>
            </a:r>
          </a:p>
          <a:p>
            <a:pPr>
              <a:buFont typeface="Wingdings" panose="05000000000000000000" pitchFamily="2" charset="2"/>
              <a:buChar char="Ø"/>
            </a:pPr>
            <a:r>
              <a:rPr lang="es-MX" sz="2400" dirty="0">
                <a:latin typeface="Times New Roman" panose="02020603050405020304" pitchFamily="18" charset="0"/>
                <a:cs typeface="Times New Roman" panose="02020603050405020304" pitchFamily="18" charset="0"/>
              </a:rPr>
              <a:t>Las escuelas saludables son una herramienta que contribuye al desarrollo humano y a garantizar los derechos de los estudiantes</a:t>
            </a:r>
            <a:r>
              <a:rPr lang="es-MX" dirty="0"/>
              <a:t>.</a:t>
            </a:r>
          </a:p>
          <a:p>
            <a:endParaRPr lang="es-MX" dirty="0"/>
          </a:p>
        </p:txBody>
      </p:sp>
    </p:spTree>
    <p:extLst>
      <p:ext uri="{BB962C8B-B14F-4D97-AF65-F5344CB8AC3E}">
        <p14:creationId xmlns:p14="http://schemas.microsoft.com/office/powerpoint/2010/main" val="2105804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19658-9B9E-B5D4-07AE-FF401308C876}"/>
              </a:ext>
            </a:extLst>
          </p:cNvPr>
          <p:cNvSpPr>
            <a:spLocks noGrp="1"/>
          </p:cNvSpPr>
          <p:nvPr>
            <p:ph type="title"/>
          </p:nvPr>
        </p:nvSpPr>
        <p:spPr>
          <a:xfrm>
            <a:off x="913776" y="618517"/>
            <a:ext cx="9866520" cy="921525"/>
          </a:xfrm>
        </p:spPr>
        <p:txBody>
          <a:bodyPr>
            <a:normAutofit/>
          </a:bodyPr>
          <a:lstStyle/>
          <a:p>
            <a:r>
              <a:rPr lang="es-MX" dirty="0">
                <a:latin typeface="Times New Roman" panose="02020603050405020304" pitchFamily="18" charset="0"/>
                <a:cs typeface="Times New Roman" panose="02020603050405020304" pitchFamily="18" charset="0"/>
              </a:rPr>
              <a:t>Beneficios de las Escuelas Saludables</a:t>
            </a:r>
          </a:p>
        </p:txBody>
      </p:sp>
      <p:sp>
        <p:nvSpPr>
          <p:cNvPr id="3" name="Marcador de contenido 2">
            <a:extLst>
              <a:ext uri="{FF2B5EF4-FFF2-40B4-BE49-F238E27FC236}">
                <a16:creationId xmlns:a16="http://schemas.microsoft.com/office/drawing/2014/main" id="{3696B252-F0E6-B5BF-BAC0-161AEF6F48C0}"/>
              </a:ext>
            </a:extLst>
          </p:cNvPr>
          <p:cNvSpPr>
            <a:spLocks noGrp="1"/>
          </p:cNvSpPr>
          <p:nvPr>
            <p:ph sz="quarter" idx="13"/>
          </p:nvPr>
        </p:nvSpPr>
        <p:spPr>
          <a:xfrm>
            <a:off x="786063" y="1700464"/>
            <a:ext cx="11133223" cy="4812630"/>
          </a:xfrm>
        </p:spPr>
        <p:txBody>
          <a:bodyPr>
            <a:normAutofit lnSpcReduction="10000"/>
          </a:bodyPr>
          <a:lstStyle/>
          <a:p>
            <a:pPr marL="0" indent="0">
              <a:buNone/>
            </a:pPr>
            <a:r>
              <a:rPr lang="es-MX" sz="2600" dirty="0">
                <a:latin typeface="Times New Roman" panose="02020603050405020304" pitchFamily="18" charset="0"/>
                <a:cs typeface="Times New Roman" panose="02020603050405020304" pitchFamily="18" charset="0"/>
              </a:rPr>
              <a:t>Mantienen y mejoran la salud y el bienestar de quienes integran la comunidad educativa, reduciendo los factores de riesgo de.</a:t>
            </a:r>
          </a:p>
          <a:p>
            <a:pPr marL="0" indent="0">
              <a:buNone/>
            </a:pPr>
            <a:r>
              <a:rPr lang="es-MX" sz="2600" dirty="0">
                <a:latin typeface="Times New Roman" panose="02020603050405020304" pitchFamily="18" charset="0"/>
                <a:cs typeface="Times New Roman" panose="02020603050405020304" pitchFamily="18" charset="0"/>
              </a:rPr>
              <a:t>Mejora el desempeño académico de niños, niñas y adolescentes.</a:t>
            </a:r>
          </a:p>
          <a:p>
            <a:pPr marL="0" indent="0">
              <a:buNone/>
            </a:pPr>
            <a:r>
              <a:rPr lang="es-MX" sz="2600" dirty="0">
                <a:latin typeface="Times New Roman" panose="02020603050405020304" pitchFamily="18" charset="0"/>
                <a:cs typeface="Times New Roman" panose="02020603050405020304" pitchFamily="18" charset="0"/>
              </a:rPr>
              <a:t>Aumentan la satisfacción de las personas que integran la institución al sentirse cuidadas por ésta.</a:t>
            </a:r>
          </a:p>
          <a:p>
            <a:pPr marL="0" indent="0">
              <a:buNone/>
            </a:pPr>
            <a:r>
              <a:rPr lang="es-MX" sz="2600" dirty="0">
                <a:latin typeface="Times New Roman" panose="02020603050405020304" pitchFamily="18" charset="0"/>
                <a:cs typeface="Times New Roman" panose="02020603050405020304" pitchFamily="18" charset="0"/>
              </a:rPr>
              <a:t>Ayuda a desarrollar un mayor sentido de pertenencia a la institución.</a:t>
            </a:r>
          </a:p>
          <a:p>
            <a:pPr marL="0" indent="0">
              <a:buNone/>
            </a:pPr>
            <a:r>
              <a:rPr lang="es-MX" sz="2600" dirty="0">
                <a:latin typeface="Times New Roman" panose="02020603050405020304" pitchFamily="18" charset="0"/>
                <a:cs typeface="Times New Roman" panose="02020603050405020304" pitchFamily="18" charset="0"/>
              </a:rPr>
              <a:t>Permite naturalizar y adoptar hábitos saludables debido a la permanencia en un entorno promotor de este estilo de vida y su continuidad en el entorno familiar y comunidad de pertenencia</a:t>
            </a:r>
            <a:r>
              <a:rPr lang="es-MX" dirty="0">
                <a:latin typeface="Times New Roman" panose="02020603050405020304" pitchFamily="18" charset="0"/>
                <a:cs typeface="Times New Roman" panose="02020603050405020304" pitchFamily="18" charset="0"/>
              </a:rPr>
              <a:t>..</a:t>
            </a:r>
          </a:p>
          <a:p>
            <a:endParaRPr lang="es-MX" dirty="0"/>
          </a:p>
        </p:txBody>
      </p:sp>
    </p:spTree>
    <p:extLst>
      <p:ext uri="{BB962C8B-B14F-4D97-AF65-F5344CB8AC3E}">
        <p14:creationId xmlns:p14="http://schemas.microsoft.com/office/powerpoint/2010/main" val="217987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9CC0CB-95D8-F048-01B2-D6561532DE45}"/>
              </a:ext>
            </a:extLst>
          </p:cNvPr>
          <p:cNvSpPr>
            <a:spLocks noGrp="1"/>
          </p:cNvSpPr>
          <p:nvPr>
            <p:ph type="title"/>
          </p:nvPr>
        </p:nvSpPr>
        <p:spPr/>
        <p:txBody>
          <a:bodyPr/>
          <a:lstStyle/>
          <a:p>
            <a:r>
              <a:rPr lang="es-MX" dirty="0">
                <a:latin typeface="Times New Roman" panose="02020603050405020304" pitchFamily="18" charset="0"/>
                <a:cs typeface="Times New Roman" panose="02020603050405020304" pitchFamily="18" charset="0"/>
              </a:rPr>
              <a:t>¿Qué es La atención integral a la niñez?</a:t>
            </a:r>
          </a:p>
        </p:txBody>
      </p:sp>
      <p:sp>
        <p:nvSpPr>
          <p:cNvPr id="3" name="Marcador de contenido 2">
            <a:extLst>
              <a:ext uri="{FF2B5EF4-FFF2-40B4-BE49-F238E27FC236}">
                <a16:creationId xmlns:a16="http://schemas.microsoft.com/office/drawing/2014/main" id="{652CC718-CDF7-4338-4E61-4517D9663428}"/>
              </a:ext>
            </a:extLst>
          </p:cNvPr>
          <p:cNvSpPr>
            <a:spLocks noGrp="1"/>
          </p:cNvSpPr>
          <p:nvPr>
            <p:ph sz="quarter" idx="13"/>
          </p:nvPr>
        </p:nvSpPr>
        <p:spPr>
          <a:xfrm>
            <a:off x="689811" y="1315454"/>
            <a:ext cx="10940715" cy="5245768"/>
          </a:xfrm>
        </p:spPr>
        <p:txBody>
          <a:bodyPr>
            <a:noAutofit/>
          </a:bodyPr>
          <a:lstStyle/>
          <a:p>
            <a:pPr>
              <a:buFont typeface="Wingdings" panose="05000000000000000000" pitchFamily="2" charset="2"/>
              <a:buChar char="Ø"/>
            </a:pPr>
            <a:r>
              <a:rPr lang="es-MX" sz="1800" dirty="0">
                <a:latin typeface="Times New Roman" panose="02020603050405020304" pitchFamily="18" charset="0"/>
                <a:cs typeface="Times New Roman" panose="02020603050405020304" pitchFamily="18" charset="0"/>
              </a:rPr>
              <a:t>es un conjunto de actividades que buscan el bienestar físico, mental, social y cognitivo de los niños, niñas y adolescentes:</a:t>
            </a:r>
          </a:p>
          <a:p>
            <a:pPr>
              <a:buFont typeface="Wingdings" panose="05000000000000000000" pitchFamily="2" charset="2"/>
              <a:buChar char="Ø"/>
            </a:pPr>
            <a:r>
              <a:rPr lang="es-MX" sz="1800" dirty="0">
                <a:latin typeface="Times New Roman" panose="02020603050405020304" pitchFamily="18" charset="0"/>
                <a:cs typeface="Times New Roman" panose="02020603050405020304" pitchFamily="18" charset="0"/>
              </a:rPr>
              <a:t>Garantizar un ambiente adecuado para su desarrollo</a:t>
            </a:r>
          </a:p>
          <a:p>
            <a:pPr>
              <a:buFont typeface="Wingdings" panose="05000000000000000000" pitchFamily="2" charset="2"/>
              <a:buChar char="Ø"/>
            </a:pPr>
            <a:r>
              <a:rPr lang="es-MX" sz="1800" dirty="0">
                <a:latin typeface="Times New Roman" panose="02020603050405020304" pitchFamily="18" charset="0"/>
                <a:cs typeface="Times New Roman" panose="02020603050405020304" pitchFamily="18" charset="0"/>
              </a:rPr>
              <a:t>Brindar una buena alimentación</a:t>
            </a:r>
          </a:p>
          <a:p>
            <a:pPr>
              <a:buFont typeface="Wingdings" panose="05000000000000000000" pitchFamily="2" charset="2"/>
              <a:buChar char="Ø"/>
            </a:pPr>
            <a:r>
              <a:rPr lang="es-MX" sz="1800" dirty="0">
                <a:latin typeface="Times New Roman" panose="02020603050405020304" pitchFamily="18" charset="0"/>
                <a:cs typeface="Times New Roman" panose="02020603050405020304" pitchFamily="18" charset="0"/>
              </a:rPr>
              <a:t>Promover la educación</a:t>
            </a:r>
          </a:p>
          <a:p>
            <a:pPr>
              <a:buFont typeface="Wingdings" panose="05000000000000000000" pitchFamily="2" charset="2"/>
              <a:buChar char="Ø"/>
            </a:pPr>
            <a:r>
              <a:rPr lang="es-MX" sz="1800" dirty="0">
                <a:latin typeface="Times New Roman" panose="02020603050405020304" pitchFamily="18" charset="0"/>
                <a:cs typeface="Times New Roman" panose="02020603050405020304" pitchFamily="18" charset="0"/>
              </a:rPr>
              <a:t>Respetar sus derechos</a:t>
            </a:r>
          </a:p>
          <a:p>
            <a:pPr>
              <a:buFont typeface="Wingdings" panose="05000000000000000000" pitchFamily="2" charset="2"/>
              <a:buChar char="Ø"/>
            </a:pPr>
            <a:r>
              <a:rPr lang="es-MX" sz="1800" dirty="0">
                <a:latin typeface="Times New Roman" panose="02020603050405020304" pitchFamily="18" charset="0"/>
                <a:cs typeface="Times New Roman" panose="02020603050405020304" pitchFamily="18" charset="0"/>
              </a:rPr>
              <a:t>Crear entornos seguros</a:t>
            </a:r>
          </a:p>
          <a:p>
            <a:pPr>
              <a:buFont typeface="Wingdings" panose="05000000000000000000" pitchFamily="2" charset="2"/>
              <a:buChar char="Ø"/>
            </a:pPr>
            <a:r>
              <a:rPr lang="es-MX" sz="1800" dirty="0">
                <a:latin typeface="Times New Roman" panose="02020603050405020304" pitchFamily="18" charset="0"/>
                <a:cs typeface="Times New Roman" panose="02020603050405020304" pitchFamily="18" charset="0"/>
              </a:rPr>
              <a:t>Brindar apoyo emocional</a:t>
            </a:r>
          </a:p>
          <a:p>
            <a:pPr>
              <a:buFont typeface="Wingdings" panose="05000000000000000000" pitchFamily="2" charset="2"/>
              <a:buChar char="Ø"/>
            </a:pPr>
            <a:r>
              <a:rPr lang="es-MX" sz="1800" dirty="0">
                <a:latin typeface="Times New Roman" panose="02020603050405020304" pitchFamily="18" charset="0"/>
                <a:cs typeface="Times New Roman" panose="02020603050405020304" pitchFamily="18" charset="0"/>
              </a:rPr>
              <a:t>Involucrar a la familia y la comunidad </a:t>
            </a:r>
          </a:p>
          <a:p>
            <a:pPr>
              <a:buFont typeface="Wingdings" panose="05000000000000000000" pitchFamily="2" charset="2"/>
              <a:buChar char="Ø"/>
            </a:pPr>
            <a:r>
              <a:rPr lang="es-MX" sz="1800" dirty="0">
                <a:latin typeface="Times New Roman" panose="02020603050405020304" pitchFamily="18" charset="0"/>
                <a:cs typeface="Times New Roman" panose="02020603050405020304" pitchFamily="18" charset="0"/>
              </a:rPr>
              <a:t>La atención integral a la niñez tiene un impacto positivo en el desarrollo de los niños, en su preparación para la escuela y en la disminución de la desigualdad social. </a:t>
            </a:r>
          </a:p>
          <a:p>
            <a:endParaRPr lang="es-MX"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453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A1C8CB-9821-E7BE-FC07-A858ADF6178F}"/>
              </a:ext>
            </a:extLst>
          </p:cNvPr>
          <p:cNvSpPr>
            <a:spLocks noGrp="1"/>
          </p:cNvSpPr>
          <p:nvPr>
            <p:ph type="title"/>
          </p:nvPr>
        </p:nvSpPr>
        <p:spPr>
          <a:xfrm>
            <a:off x="913775" y="160421"/>
            <a:ext cx="10395909" cy="946485"/>
          </a:xfrm>
        </p:spPr>
        <p:txBody>
          <a:bodyPr>
            <a:normAutofit fontScale="90000"/>
          </a:bodyPr>
          <a:lstStyle/>
          <a:p>
            <a:r>
              <a:rPr lang="es-MX" dirty="0">
                <a:latin typeface="Times New Roman" panose="02020603050405020304" pitchFamily="18" charset="0"/>
                <a:cs typeface="Times New Roman" panose="02020603050405020304" pitchFamily="18" charset="0"/>
              </a:rPr>
              <a:t>Algunos programas de atención integral en Honduras son</a:t>
            </a:r>
            <a:r>
              <a:rPr lang="es-MX" dirty="0"/>
              <a:t>:</a:t>
            </a:r>
          </a:p>
        </p:txBody>
      </p:sp>
      <p:sp>
        <p:nvSpPr>
          <p:cNvPr id="3" name="Marcador de contenido 2">
            <a:extLst>
              <a:ext uri="{FF2B5EF4-FFF2-40B4-BE49-F238E27FC236}">
                <a16:creationId xmlns:a16="http://schemas.microsoft.com/office/drawing/2014/main" id="{94FDC64A-59E3-A982-B653-8799DBFB3E40}"/>
              </a:ext>
            </a:extLst>
          </p:cNvPr>
          <p:cNvSpPr>
            <a:spLocks noGrp="1"/>
          </p:cNvSpPr>
          <p:nvPr>
            <p:ph sz="quarter" idx="13"/>
          </p:nvPr>
        </p:nvSpPr>
        <p:spPr>
          <a:xfrm>
            <a:off x="465064" y="1211164"/>
            <a:ext cx="11261871" cy="5486415"/>
          </a:xfrm>
        </p:spPr>
        <p:txBody>
          <a:bodyPr>
            <a:noAutofit/>
          </a:bodyPr>
          <a:lstStyle/>
          <a:p>
            <a:pPr>
              <a:buFont typeface="Wingdings" panose="05000000000000000000" pitchFamily="2" charset="2"/>
              <a:buChar char="Ø"/>
            </a:pPr>
            <a:r>
              <a:rPr lang="es-MX" sz="1600" dirty="0">
                <a:latin typeface="Times New Roman" panose="02020603050405020304" pitchFamily="18" charset="0"/>
                <a:cs typeface="Times New Roman" panose="02020603050405020304" pitchFamily="18" charset="0"/>
              </a:rPr>
              <a:t>Programa Nacional de Atención Integral al Adolescente (PAIA)</a:t>
            </a:r>
          </a:p>
          <a:p>
            <a:pPr>
              <a:buFont typeface="Wingdings" panose="05000000000000000000" pitchFamily="2" charset="2"/>
              <a:buChar char="Ø"/>
            </a:pPr>
            <a:r>
              <a:rPr lang="es-MX" sz="1600" dirty="0">
                <a:latin typeface="Times New Roman" panose="02020603050405020304" pitchFamily="18" charset="0"/>
                <a:cs typeface="Times New Roman" panose="02020603050405020304" pitchFamily="18" charset="0"/>
              </a:rPr>
              <a:t>Su objetivo es contribuir al desarrollo integral de los adolescentes a través de la promoción, prevención, recuperación y rehabilitación de su salud. </a:t>
            </a:r>
          </a:p>
          <a:p>
            <a:pPr>
              <a:buFont typeface="Wingdings" panose="05000000000000000000" pitchFamily="2" charset="2"/>
              <a:buChar char="Ø"/>
            </a:pPr>
            <a:r>
              <a:rPr lang="es-MX" sz="1600" dirty="0">
                <a:latin typeface="Times New Roman" panose="02020603050405020304" pitchFamily="18" charset="0"/>
                <a:cs typeface="Times New Roman" panose="02020603050405020304" pitchFamily="18" charset="0"/>
              </a:rPr>
              <a:t>Programa de Atención Integral Estudiantil (PAIE)</a:t>
            </a:r>
          </a:p>
          <a:p>
            <a:pPr>
              <a:buFont typeface="Wingdings" panose="05000000000000000000" pitchFamily="2" charset="2"/>
              <a:buChar char="Ø"/>
            </a:pPr>
            <a:r>
              <a:rPr lang="es-MX" sz="1600" dirty="0">
                <a:latin typeface="Times New Roman" panose="02020603050405020304" pitchFamily="18" charset="0"/>
                <a:cs typeface="Times New Roman" panose="02020603050405020304" pitchFamily="18" charset="0"/>
              </a:rPr>
              <a:t>Se basa en la Ley Orgánica de la UNAH y busca generar diagnósticos de tamizaje en aspectos bio-psico-sociales de la comunidad estudiantil. </a:t>
            </a:r>
          </a:p>
          <a:p>
            <a:pPr>
              <a:buFont typeface="Wingdings" panose="05000000000000000000" pitchFamily="2" charset="2"/>
              <a:buChar char="Ø"/>
            </a:pPr>
            <a:r>
              <a:rPr lang="es-MX" sz="1600" dirty="0">
                <a:latin typeface="Times New Roman" panose="02020603050405020304" pitchFamily="18" charset="0"/>
                <a:cs typeface="Times New Roman" panose="02020603050405020304" pitchFamily="18" charset="0"/>
              </a:rPr>
              <a:t>Programa de Consolidación Familiar</a:t>
            </a:r>
          </a:p>
          <a:p>
            <a:pPr>
              <a:buFont typeface="Wingdings" panose="05000000000000000000" pitchFamily="2" charset="2"/>
              <a:buChar char="Ø"/>
            </a:pPr>
            <a:r>
              <a:rPr lang="es-MX" sz="1600" dirty="0">
                <a:latin typeface="Times New Roman" panose="02020603050405020304" pitchFamily="18" charset="0"/>
                <a:cs typeface="Times New Roman" panose="02020603050405020304" pitchFamily="18" charset="0"/>
              </a:rPr>
              <a:t>Se encarga de tutelar el proceso legal de las adopciones, verificar la situación legal de los solicitantes y brindar asesoría legal a las personas que deciden ceder a sus hijos en adopción. </a:t>
            </a:r>
          </a:p>
          <a:p>
            <a:pPr>
              <a:buFont typeface="Wingdings" panose="05000000000000000000" pitchFamily="2" charset="2"/>
              <a:buChar char="Ø"/>
            </a:pPr>
            <a:r>
              <a:rPr lang="es-MX" sz="1600" dirty="0">
                <a:latin typeface="Times New Roman" panose="02020603050405020304" pitchFamily="18" charset="0"/>
                <a:cs typeface="Times New Roman" panose="02020603050405020304" pitchFamily="18" charset="0"/>
              </a:rPr>
              <a:t>Otros programas de salud en Honduras son: Programa de salud mental, Programa de salud bucal, Programa de salud sexual y reproductiva, Programa de enfermedades crónicas y degenerativas. </a:t>
            </a:r>
          </a:p>
          <a:p>
            <a:pPr>
              <a:buFont typeface="Wingdings" panose="05000000000000000000" pitchFamily="2" charset="2"/>
              <a:buChar char="Ø"/>
            </a:pPr>
            <a:r>
              <a:rPr lang="es-MX" sz="1600" dirty="0">
                <a:latin typeface="Times New Roman" panose="02020603050405020304" pitchFamily="18" charset="0"/>
                <a:cs typeface="Times New Roman" panose="02020603050405020304" pitchFamily="18" charset="0"/>
              </a:rPr>
              <a:t>En Honduras también existen centros de educación especial subvencionados por el Estado, como el Instituto Psicopedagógico Juana Leclerc, la Escuela para ciegos Pilar Salinas y el Centro Artesanal para Ciegos CAIPAC.</a:t>
            </a:r>
          </a:p>
        </p:txBody>
      </p:sp>
    </p:spTree>
    <p:extLst>
      <p:ext uri="{BB962C8B-B14F-4D97-AF65-F5344CB8AC3E}">
        <p14:creationId xmlns:p14="http://schemas.microsoft.com/office/powerpoint/2010/main" val="943710674"/>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269</TotalTime>
  <Words>2192</Words>
  <Application>Microsoft Office PowerPoint</Application>
  <PresentationFormat>Panorámica</PresentationFormat>
  <Paragraphs>118</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Gill Sans MT</vt:lpstr>
      <vt:lpstr>Times New Roman</vt:lpstr>
      <vt:lpstr>Wingdings</vt:lpstr>
      <vt:lpstr>Galería</vt:lpstr>
      <vt:lpstr>ESCUELAS Y COMUNIDADES SALUDABLES</vt:lpstr>
      <vt:lpstr>objetivo</vt:lpstr>
      <vt:lpstr>¿Qué es una escuela saludable?</vt:lpstr>
      <vt:lpstr>Las escuelas pueden ser un entorno clave para la salud, ya que:</vt:lpstr>
      <vt:lpstr>Componentes generales a ser trabajados en la escuela saludable:</vt:lpstr>
      <vt:lpstr>¿Para que una escuela sea saludable, es importante que?</vt:lpstr>
      <vt:lpstr>Beneficios de las Escuelas Saludables</vt:lpstr>
      <vt:lpstr>¿Qué es La atención integral a la niñez?</vt:lpstr>
      <vt:lpstr>Algunos programas de atención integral en Honduras son:</vt:lpstr>
      <vt:lpstr>¿Qué es la primera infancia? </vt:lpstr>
      <vt:lpstr>Presentación de PowerPoint</vt:lpstr>
      <vt:lpstr>Algunas de las consecuencias si no se dan estas condiciones adecuadas son:</vt:lpstr>
      <vt:lpstr>Presentación de PowerPoint</vt:lpstr>
      <vt:lpstr>¿Por qué una atención integral a la primera infancia?</vt:lpstr>
      <vt:lpstr>las áreas que engloban la ruta integral de atención a la primera infancia:</vt:lpstr>
      <vt:lpstr>Presentación de PowerPoint</vt:lpstr>
      <vt:lpstr>Algunos aspectos que se consideran en la atención integral a la adolescencia son:</vt:lpstr>
      <vt:lpstr>Presentación de PowerPoint</vt:lpstr>
      <vt:lpstr>¿Qué es La atención integral al adulto mayor? </vt:lpstr>
      <vt:lpstr>Algunas acciones que se pueden realizar para brindar una atención integral al adulto mayor son:</vt:lpstr>
      <vt:lpstr>Ver video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natalia chicas</dc:creator>
  <cp:lastModifiedBy>natalia chicas</cp:lastModifiedBy>
  <cp:revision>1</cp:revision>
  <dcterms:created xsi:type="dcterms:W3CDTF">2024-12-16T01:56:06Z</dcterms:created>
  <dcterms:modified xsi:type="dcterms:W3CDTF">2024-12-16T06:25:48Z</dcterms:modified>
</cp:coreProperties>
</file>